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4" autoAdjust="0"/>
    <p:restoredTop sz="94660"/>
  </p:normalViewPr>
  <p:slideViewPr>
    <p:cSldViewPr snapToGrid="0">
      <p:cViewPr varScale="1">
        <p:scale>
          <a:sx n="72" d="100"/>
          <a:sy n="72" d="100"/>
        </p:scale>
        <p:origin x="57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0ADE69-585E-4068-9FEC-274933833A32}"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9012F0D-48F4-4F67-B5D0-8D2CC1AD36A7}">
      <dgm:prSet/>
      <dgm:spPr/>
      <dgm:t>
        <a:bodyPr/>
        <a:lstStyle/>
        <a:p>
          <a:r>
            <a:rPr lang="en-US"/>
            <a:t>Stephanie Martinez – NASA Space Grant Science Writing Intern</a:t>
          </a:r>
        </a:p>
      </dgm:t>
    </dgm:pt>
    <dgm:pt modelId="{D11BA132-5DE7-47E3-A607-3D0FEB706F29}" type="parTrans" cxnId="{6A3D4E1B-C546-403F-AEF5-F73325B8D0F7}">
      <dgm:prSet/>
      <dgm:spPr/>
      <dgm:t>
        <a:bodyPr/>
        <a:lstStyle/>
        <a:p>
          <a:endParaRPr lang="en-US"/>
        </a:p>
      </dgm:t>
    </dgm:pt>
    <dgm:pt modelId="{EBA316BC-D56A-409A-8AFE-A373114BD8CD}" type="sibTrans" cxnId="{6A3D4E1B-C546-403F-AEF5-F73325B8D0F7}">
      <dgm:prSet/>
      <dgm:spPr/>
      <dgm:t>
        <a:bodyPr/>
        <a:lstStyle/>
        <a:p>
          <a:endParaRPr lang="en-US"/>
        </a:p>
      </dgm:t>
    </dgm:pt>
    <dgm:pt modelId="{B9D45556-D0D1-4D82-A000-50DFA8A365E7}">
      <dgm:prSet/>
      <dgm:spPr/>
      <dgm:t>
        <a:bodyPr/>
        <a:lstStyle/>
        <a:p>
          <a:r>
            <a:rPr lang="en-US"/>
            <a:t>MENTOR: Chris Etling – Managing Editor with the Arizona Daily Sun</a:t>
          </a:r>
        </a:p>
      </dgm:t>
    </dgm:pt>
    <dgm:pt modelId="{BD219EAD-D3E7-40F8-B145-894851E0533D}" type="parTrans" cxnId="{9CA5984A-ABF9-48ED-A4CC-CAD9DE5BEEAB}">
      <dgm:prSet/>
      <dgm:spPr/>
      <dgm:t>
        <a:bodyPr/>
        <a:lstStyle/>
        <a:p>
          <a:endParaRPr lang="en-US"/>
        </a:p>
      </dgm:t>
    </dgm:pt>
    <dgm:pt modelId="{FD8EA61D-F323-4770-94C0-196564621211}" type="sibTrans" cxnId="{9CA5984A-ABF9-48ED-A4CC-CAD9DE5BEEAB}">
      <dgm:prSet/>
      <dgm:spPr/>
      <dgm:t>
        <a:bodyPr/>
        <a:lstStyle/>
        <a:p>
          <a:endParaRPr lang="en-US"/>
        </a:p>
      </dgm:t>
    </dgm:pt>
    <dgm:pt modelId="{B5EE5A71-C7AF-486D-A7C4-0A992AE69992}" type="pres">
      <dgm:prSet presAssocID="{F40ADE69-585E-4068-9FEC-274933833A32}" presName="root" presStyleCnt="0">
        <dgm:presLayoutVars>
          <dgm:dir/>
          <dgm:resizeHandles val="exact"/>
        </dgm:presLayoutVars>
      </dgm:prSet>
      <dgm:spPr/>
    </dgm:pt>
    <dgm:pt modelId="{79D40C2C-FAF3-4298-92A3-63497A1A5EE6}" type="pres">
      <dgm:prSet presAssocID="{69012F0D-48F4-4F67-B5D0-8D2CC1AD36A7}" presName="compNode" presStyleCnt="0"/>
      <dgm:spPr/>
    </dgm:pt>
    <dgm:pt modelId="{E61F788D-F833-475D-A162-F4AD52EBDAF5}" type="pres">
      <dgm:prSet presAssocID="{69012F0D-48F4-4F67-B5D0-8D2CC1AD36A7}"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Rocket"/>
        </a:ext>
      </dgm:extLst>
    </dgm:pt>
    <dgm:pt modelId="{E7185E5F-A04F-4FF1-8151-5F830CBC0233}" type="pres">
      <dgm:prSet presAssocID="{69012F0D-48F4-4F67-B5D0-8D2CC1AD36A7}" presName="spaceRect" presStyleCnt="0"/>
      <dgm:spPr/>
    </dgm:pt>
    <dgm:pt modelId="{1AB813DB-29BC-42F0-8C6F-8A9C95111B70}" type="pres">
      <dgm:prSet presAssocID="{69012F0D-48F4-4F67-B5D0-8D2CC1AD36A7}" presName="textRect" presStyleLbl="revTx" presStyleIdx="0" presStyleCnt="2">
        <dgm:presLayoutVars>
          <dgm:chMax val="1"/>
          <dgm:chPref val="1"/>
        </dgm:presLayoutVars>
      </dgm:prSet>
      <dgm:spPr/>
    </dgm:pt>
    <dgm:pt modelId="{CE73310B-B766-4A96-920B-DBBBBDC6ADBC}" type="pres">
      <dgm:prSet presAssocID="{EBA316BC-D56A-409A-8AFE-A373114BD8CD}" presName="sibTrans" presStyleCnt="0"/>
      <dgm:spPr/>
    </dgm:pt>
    <dgm:pt modelId="{07BD2225-03FB-4D46-AFE1-AD024AF0F01C}" type="pres">
      <dgm:prSet presAssocID="{B9D45556-D0D1-4D82-A000-50DFA8A365E7}" presName="compNode" presStyleCnt="0"/>
      <dgm:spPr/>
    </dgm:pt>
    <dgm:pt modelId="{5BD589D0-B52C-48E3-89E8-37DECDF6D203}" type="pres">
      <dgm:prSet presAssocID="{B9D45556-D0D1-4D82-A000-50DFA8A365E7}"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rofessor"/>
        </a:ext>
      </dgm:extLst>
    </dgm:pt>
    <dgm:pt modelId="{108F0B2E-342E-4F20-B9E5-7C451C49E352}" type="pres">
      <dgm:prSet presAssocID="{B9D45556-D0D1-4D82-A000-50DFA8A365E7}" presName="spaceRect" presStyleCnt="0"/>
      <dgm:spPr/>
    </dgm:pt>
    <dgm:pt modelId="{7D8CB433-9D32-4FD1-A3BC-4997B15EFF86}" type="pres">
      <dgm:prSet presAssocID="{B9D45556-D0D1-4D82-A000-50DFA8A365E7}" presName="textRect" presStyleLbl="revTx" presStyleIdx="1" presStyleCnt="2">
        <dgm:presLayoutVars>
          <dgm:chMax val="1"/>
          <dgm:chPref val="1"/>
        </dgm:presLayoutVars>
      </dgm:prSet>
      <dgm:spPr/>
    </dgm:pt>
  </dgm:ptLst>
  <dgm:cxnLst>
    <dgm:cxn modelId="{6A3D4E1B-C546-403F-AEF5-F73325B8D0F7}" srcId="{F40ADE69-585E-4068-9FEC-274933833A32}" destId="{69012F0D-48F4-4F67-B5D0-8D2CC1AD36A7}" srcOrd="0" destOrd="0" parTransId="{D11BA132-5DE7-47E3-A607-3D0FEB706F29}" sibTransId="{EBA316BC-D56A-409A-8AFE-A373114BD8CD}"/>
    <dgm:cxn modelId="{9CA5984A-ABF9-48ED-A4CC-CAD9DE5BEEAB}" srcId="{F40ADE69-585E-4068-9FEC-274933833A32}" destId="{B9D45556-D0D1-4D82-A000-50DFA8A365E7}" srcOrd="1" destOrd="0" parTransId="{BD219EAD-D3E7-40F8-B145-894851E0533D}" sibTransId="{FD8EA61D-F323-4770-94C0-196564621211}"/>
    <dgm:cxn modelId="{BFB03155-E0FF-487F-A397-AD7379F18078}" type="presOf" srcId="{69012F0D-48F4-4F67-B5D0-8D2CC1AD36A7}" destId="{1AB813DB-29BC-42F0-8C6F-8A9C95111B70}" srcOrd="0" destOrd="0" presId="urn:microsoft.com/office/officeart/2018/2/layout/IconLabelList"/>
    <dgm:cxn modelId="{85415176-C844-47FA-9244-824C2BA86043}" type="presOf" srcId="{F40ADE69-585E-4068-9FEC-274933833A32}" destId="{B5EE5A71-C7AF-486D-A7C4-0A992AE69992}" srcOrd="0" destOrd="0" presId="urn:microsoft.com/office/officeart/2018/2/layout/IconLabelList"/>
    <dgm:cxn modelId="{99A050CA-D3A2-4D6C-ABFB-F6FFC9550FE3}" type="presOf" srcId="{B9D45556-D0D1-4D82-A000-50DFA8A365E7}" destId="{7D8CB433-9D32-4FD1-A3BC-4997B15EFF86}" srcOrd="0" destOrd="0" presId="urn:microsoft.com/office/officeart/2018/2/layout/IconLabelList"/>
    <dgm:cxn modelId="{8781137D-E43F-476D-8DE2-D21005524FC0}" type="presParOf" srcId="{B5EE5A71-C7AF-486D-A7C4-0A992AE69992}" destId="{79D40C2C-FAF3-4298-92A3-63497A1A5EE6}" srcOrd="0" destOrd="0" presId="urn:microsoft.com/office/officeart/2018/2/layout/IconLabelList"/>
    <dgm:cxn modelId="{5014B9F6-A18B-4F85-B430-67169FB84992}" type="presParOf" srcId="{79D40C2C-FAF3-4298-92A3-63497A1A5EE6}" destId="{E61F788D-F833-475D-A162-F4AD52EBDAF5}" srcOrd="0" destOrd="0" presId="urn:microsoft.com/office/officeart/2018/2/layout/IconLabelList"/>
    <dgm:cxn modelId="{1E0B0EAA-32A3-4205-B2A0-AE8F542298BD}" type="presParOf" srcId="{79D40C2C-FAF3-4298-92A3-63497A1A5EE6}" destId="{E7185E5F-A04F-4FF1-8151-5F830CBC0233}" srcOrd="1" destOrd="0" presId="urn:microsoft.com/office/officeart/2018/2/layout/IconLabelList"/>
    <dgm:cxn modelId="{9DDBB316-1167-4966-BF77-27AB278243A9}" type="presParOf" srcId="{79D40C2C-FAF3-4298-92A3-63497A1A5EE6}" destId="{1AB813DB-29BC-42F0-8C6F-8A9C95111B70}" srcOrd="2" destOrd="0" presId="urn:microsoft.com/office/officeart/2018/2/layout/IconLabelList"/>
    <dgm:cxn modelId="{7D410B99-3F68-4BDD-8C3E-D898ACB3AE6A}" type="presParOf" srcId="{B5EE5A71-C7AF-486D-A7C4-0A992AE69992}" destId="{CE73310B-B766-4A96-920B-DBBBBDC6ADBC}" srcOrd="1" destOrd="0" presId="urn:microsoft.com/office/officeart/2018/2/layout/IconLabelList"/>
    <dgm:cxn modelId="{2CC5365D-C13E-4703-8165-E38D7BDA2909}" type="presParOf" srcId="{B5EE5A71-C7AF-486D-A7C4-0A992AE69992}" destId="{07BD2225-03FB-4D46-AFE1-AD024AF0F01C}" srcOrd="2" destOrd="0" presId="urn:microsoft.com/office/officeart/2018/2/layout/IconLabelList"/>
    <dgm:cxn modelId="{13D66089-88E4-468B-AF9F-6341F839896F}" type="presParOf" srcId="{07BD2225-03FB-4D46-AFE1-AD024AF0F01C}" destId="{5BD589D0-B52C-48E3-89E8-37DECDF6D203}" srcOrd="0" destOrd="0" presId="urn:microsoft.com/office/officeart/2018/2/layout/IconLabelList"/>
    <dgm:cxn modelId="{2097A932-988A-408A-A045-093A243ABC89}" type="presParOf" srcId="{07BD2225-03FB-4D46-AFE1-AD024AF0F01C}" destId="{108F0B2E-342E-4F20-B9E5-7C451C49E352}" srcOrd="1" destOrd="0" presId="urn:microsoft.com/office/officeart/2018/2/layout/IconLabelList"/>
    <dgm:cxn modelId="{33FC1A47-3503-46F7-8649-DF60F30A955D}" type="presParOf" srcId="{07BD2225-03FB-4D46-AFE1-AD024AF0F01C}" destId="{7D8CB433-9D32-4FD1-A3BC-4997B15EFF86}"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1F788D-F833-475D-A162-F4AD52EBDAF5}">
      <dsp:nvSpPr>
        <dsp:cNvPr id="0" name=""/>
        <dsp:cNvSpPr/>
      </dsp:nvSpPr>
      <dsp:spPr>
        <a:xfrm>
          <a:off x="1747800" y="608594"/>
          <a:ext cx="1944000" cy="1944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AB813DB-29BC-42F0-8C6F-8A9C95111B70}">
      <dsp:nvSpPr>
        <dsp:cNvPr id="0" name=""/>
        <dsp:cNvSpPr/>
      </dsp:nvSpPr>
      <dsp:spPr>
        <a:xfrm>
          <a:off x="559800" y="3022743"/>
          <a:ext cx="432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pPr>
          <a:r>
            <a:rPr lang="en-US" sz="2400" kern="1200"/>
            <a:t>Stephanie Martinez – NASA Space Grant Science Writing Intern</a:t>
          </a:r>
        </a:p>
      </dsp:txBody>
      <dsp:txXfrm>
        <a:off x="559800" y="3022743"/>
        <a:ext cx="4320000" cy="720000"/>
      </dsp:txXfrm>
    </dsp:sp>
    <dsp:sp modelId="{5BD589D0-B52C-48E3-89E8-37DECDF6D203}">
      <dsp:nvSpPr>
        <dsp:cNvPr id="0" name=""/>
        <dsp:cNvSpPr/>
      </dsp:nvSpPr>
      <dsp:spPr>
        <a:xfrm>
          <a:off x="6823800" y="608594"/>
          <a:ext cx="1944000" cy="1944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D8CB433-9D32-4FD1-A3BC-4997B15EFF86}">
      <dsp:nvSpPr>
        <dsp:cNvPr id="0" name=""/>
        <dsp:cNvSpPr/>
      </dsp:nvSpPr>
      <dsp:spPr>
        <a:xfrm>
          <a:off x="5635800" y="3022743"/>
          <a:ext cx="432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pPr>
          <a:r>
            <a:rPr lang="en-US" sz="2400" kern="1200"/>
            <a:t>MENTOR: Chris Etling – Managing Editor with the Arizona Daily Sun</a:t>
          </a:r>
        </a:p>
      </dsp:txBody>
      <dsp:txXfrm>
        <a:off x="5635800" y="3022743"/>
        <a:ext cx="4320000" cy="72000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CD485EF-8861-417E-A2F8-EA9DDF449C3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D2439A-FE44-45CE-A99D-DEE1A5EADB1A}" type="slidenum">
              <a:rPr lang="en-US" smtClean="0"/>
              <a:t>‹#›</a:t>
            </a:fld>
            <a:endParaRPr lang="en-US"/>
          </a:p>
        </p:txBody>
      </p:sp>
    </p:spTree>
    <p:extLst>
      <p:ext uri="{BB962C8B-B14F-4D97-AF65-F5344CB8AC3E}">
        <p14:creationId xmlns:p14="http://schemas.microsoft.com/office/powerpoint/2010/main" val="2480822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D485EF-8861-417E-A2F8-EA9DDF449C3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D2439A-FE44-45CE-A99D-DEE1A5EADB1A}" type="slidenum">
              <a:rPr lang="en-US" smtClean="0"/>
              <a:t>‹#›</a:t>
            </a:fld>
            <a:endParaRPr lang="en-US"/>
          </a:p>
        </p:txBody>
      </p:sp>
    </p:spTree>
    <p:extLst>
      <p:ext uri="{BB962C8B-B14F-4D97-AF65-F5344CB8AC3E}">
        <p14:creationId xmlns:p14="http://schemas.microsoft.com/office/powerpoint/2010/main" val="3958448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D485EF-8861-417E-A2F8-EA9DDF449C3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D2439A-FE44-45CE-A99D-DEE1A5EADB1A}" type="slidenum">
              <a:rPr lang="en-US" smtClean="0"/>
              <a:t>‹#›</a:t>
            </a:fld>
            <a:endParaRPr lang="en-US"/>
          </a:p>
        </p:txBody>
      </p:sp>
    </p:spTree>
    <p:extLst>
      <p:ext uri="{BB962C8B-B14F-4D97-AF65-F5344CB8AC3E}">
        <p14:creationId xmlns:p14="http://schemas.microsoft.com/office/powerpoint/2010/main" val="1238371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D485EF-8861-417E-A2F8-EA9DDF449C3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D2439A-FE44-45CE-A99D-DEE1A5EADB1A}" type="slidenum">
              <a:rPr lang="en-US" smtClean="0"/>
              <a:t>‹#›</a:t>
            </a:fld>
            <a:endParaRPr lang="en-US"/>
          </a:p>
        </p:txBody>
      </p:sp>
    </p:spTree>
    <p:extLst>
      <p:ext uri="{BB962C8B-B14F-4D97-AF65-F5344CB8AC3E}">
        <p14:creationId xmlns:p14="http://schemas.microsoft.com/office/powerpoint/2010/main" val="724118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D485EF-8861-417E-A2F8-EA9DDF449C3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D2439A-FE44-45CE-A99D-DEE1A5EADB1A}" type="slidenum">
              <a:rPr lang="en-US" smtClean="0"/>
              <a:t>‹#›</a:t>
            </a:fld>
            <a:endParaRPr lang="en-US"/>
          </a:p>
        </p:txBody>
      </p:sp>
    </p:spTree>
    <p:extLst>
      <p:ext uri="{BB962C8B-B14F-4D97-AF65-F5344CB8AC3E}">
        <p14:creationId xmlns:p14="http://schemas.microsoft.com/office/powerpoint/2010/main" val="950476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CD485EF-8861-417E-A2F8-EA9DDF449C3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D2439A-FE44-45CE-A99D-DEE1A5EADB1A}" type="slidenum">
              <a:rPr lang="en-US" smtClean="0"/>
              <a:t>‹#›</a:t>
            </a:fld>
            <a:endParaRPr lang="en-US"/>
          </a:p>
        </p:txBody>
      </p:sp>
    </p:spTree>
    <p:extLst>
      <p:ext uri="{BB962C8B-B14F-4D97-AF65-F5344CB8AC3E}">
        <p14:creationId xmlns:p14="http://schemas.microsoft.com/office/powerpoint/2010/main" val="3785033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CD485EF-8861-417E-A2F8-EA9DDF449C37}"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D2439A-FE44-45CE-A99D-DEE1A5EADB1A}" type="slidenum">
              <a:rPr lang="en-US" smtClean="0"/>
              <a:t>‹#›</a:t>
            </a:fld>
            <a:endParaRPr lang="en-US"/>
          </a:p>
        </p:txBody>
      </p:sp>
    </p:spTree>
    <p:extLst>
      <p:ext uri="{BB962C8B-B14F-4D97-AF65-F5344CB8AC3E}">
        <p14:creationId xmlns:p14="http://schemas.microsoft.com/office/powerpoint/2010/main" val="1507665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CD485EF-8861-417E-A2F8-EA9DDF449C37}"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D2439A-FE44-45CE-A99D-DEE1A5EADB1A}" type="slidenum">
              <a:rPr lang="en-US" smtClean="0"/>
              <a:t>‹#›</a:t>
            </a:fld>
            <a:endParaRPr lang="en-US"/>
          </a:p>
        </p:txBody>
      </p:sp>
    </p:spTree>
    <p:extLst>
      <p:ext uri="{BB962C8B-B14F-4D97-AF65-F5344CB8AC3E}">
        <p14:creationId xmlns:p14="http://schemas.microsoft.com/office/powerpoint/2010/main" val="2335598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D485EF-8861-417E-A2F8-EA9DDF449C37}"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D2439A-FE44-45CE-A99D-DEE1A5EADB1A}" type="slidenum">
              <a:rPr lang="en-US" smtClean="0"/>
              <a:t>‹#›</a:t>
            </a:fld>
            <a:endParaRPr lang="en-US"/>
          </a:p>
        </p:txBody>
      </p:sp>
    </p:spTree>
    <p:extLst>
      <p:ext uri="{BB962C8B-B14F-4D97-AF65-F5344CB8AC3E}">
        <p14:creationId xmlns:p14="http://schemas.microsoft.com/office/powerpoint/2010/main" val="1889099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CD485EF-8861-417E-A2F8-EA9DDF449C3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D2439A-FE44-45CE-A99D-DEE1A5EADB1A}" type="slidenum">
              <a:rPr lang="en-US" smtClean="0"/>
              <a:t>‹#›</a:t>
            </a:fld>
            <a:endParaRPr lang="en-US"/>
          </a:p>
        </p:txBody>
      </p:sp>
    </p:spTree>
    <p:extLst>
      <p:ext uri="{BB962C8B-B14F-4D97-AF65-F5344CB8AC3E}">
        <p14:creationId xmlns:p14="http://schemas.microsoft.com/office/powerpoint/2010/main" val="2130417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CD485EF-8861-417E-A2F8-EA9DDF449C3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D2439A-FE44-45CE-A99D-DEE1A5EADB1A}" type="slidenum">
              <a:rPr lang="en-US" smtClean="0"/>
              <a:t>‹#›</a:t>
            </a:fld>
            <a:endParaRPr lang="en-US"/>
          </a:p>
        </p:txBody>
      </p:sp>
    </p:spTree>
    <p:extLst>
      <p:ext uri="{BB962C8B-B14F-4D97-AF65-F5344CB8AC3E}">
        <p14:creationId xmlns:p14="http://schemas.microsoft.com/office/powerpoint/2010/main" val="34922875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D485EF-8861-417E-A2F8-EA9DDF449C37}" type="datetimeFigureOut">
              <a:rPr lang="en-US" smtClean="0"/>
              <a:t>4/2/2021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D2439A-FE44-45CE-A99D-DEE1A5EADB1A}" type="slidenum">
              <a:rPr lang="en-US" smtClean="0"/>
              <a:t>‹#›</a:t>
            </a:fld>
            <a:endParaRPr lang="en-US"/>
          </a:p>
        </p:txBody>
      </p:sp>
    </p:spTree>
    <p:extLst>
      <p:ext uri="{BB962C8B-B14F-4D97-AF65-F5344CB8AC3E}">
        <p14:creationId xmlns:p14="http://schemas.microsoft.com/office/powerpoint/2010/main" val="302959970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pic>
        <p:nvPicPr>
          <p:cNvPr id="5" name="Picture 4" descr="A picture containing night sky&#10;&#10;Description automatically generated">
            <a:extLst>
              <a:ext uri="{FF2B5EF4-FFF2-40B4-BE49-F238E27FC236}">
                <a16:creationId xmlns:a16="http://schemas.microsoft.com/office/drawing/2014/main" id="{F4DE2A8A-BE99-411B-AB4B-2C731C85F367}"/>
              </a:ext>
            </a:extLst>
          </p:cNvPr>
          <p:cNvPicPr>
            <a:picLocks noChangeAspect="1"/>
          </p:cNvPicPr>
          <p:nvPr/>
        </p:nvPicPr>
        <p:blipFill rotWithShape="1">
          <a:blip r:embed="rId2">
            <a:alphaModFix amt="50000"/>
            <a:extLst>
              <a:ext uri="{28A0092B-C50C-407E-A947-70E740481C1C}">
                <a14:useLocalDpi xmlns:a14="http://schemas.microsoft.com/office/drawing/2010/main" val="0"/>
              </a:ext>
            </a:extLst>
          </a:blip>
          <a:srcRect l="11111"/>
          <a:stretch/>
        </p:blipFill>
        <p:spPr>
          <a:xfrm>
            <a:off x="20" y="1"/>
            <a:ext cx="12191980" cy="6857999"/>
          </a:xfrm>
          <a:prstGeom prst="rect">
            <a:avLst/>
          </a:prstGeom>
        </p:spPr>
      </p:pic>
      <p:sp>
        <p:nvSpPr>
          <p:cNvPr id="2" name="Title 1">
            <a:extLst>
              <a:ext uri="{FF2B5EF4-FFF2-40B4-BE49-F238E27FC236}">
                <a16:creationId xmlns:a16="http://schemas.microsoft.com/office/drawing/2014/main" id="{CD6E1EC1-D32F-41E1-8383-826F8C2F1890}"/>
              </a:ext>
            </a:extLst>
          </p:cNvPr>
          <p:cNvSpPr>
            <a:spLocks noGrp="1"/>
          </p:cNvSpPr>
          <p:nvPr>
            <p:ph type="ctrTitle"/>
          </p:nvPr>
        </p:nvSpPr>
        <p:spPr>
          <a:xfrm>
            <a:off x="1524000" y="1122362"/>
            <a:ext cx="9144000" cy="2900518"/>
          </a:xfrm>
        </p:spPr>
        <p:txBody>
          <a:bodyPr>
            <a:normAutofit/>
          </a:bodyPr>
          <a:lstStyle/>
          <a:p>
            <a:r>
              <a:rPr lang="en-US" b="0" i="0" dirty="0">
                <a:solidFill>
                  <a:srgbClr val="FFFFFF"/>
                </a:solidFill>
                <a:effectLst/>
                <a:latin typeface="+mn-lt"/>
                <a:cs typeface="Times New Roman" panose="02020603050405020304" pitchFamily="18" charset="0"/>
              </a:rPr>
              <a:t>The Impact </a:t>
            </a:r>
            <a:r>
              <a:rPr lang="en-US" dirty="0">
                <a:solidFill>
                  <a:srgbClr val="FFFFFF"/>
                </a:solidFill>
                <a:latin typeface="+mn-lt"/>
                <a:cs typeface="Times New Roman" panose="02020603050405020304" pitchFamily="18" charset="0"/>
              </a:rPr>
              <a:t>&amp;</a:t>
            </a:r>
            <a:r>
              <a:rPr lang="en-US" b="0" i="0" dirty="0">
                <a:solidFill>
                  <a:srgbClr val="FFFFFF"/>
                </a:solidFill>
                <a:effectLst/>
                <a:latin typeface="+mn-lt"/>
                <a:cs typeface="Times New Roman" panose="02020603050405020304" pitchFamily="18" charset="0"/>
              </a:rPr>
              <a:t> Importance of Science Writing</a:t>
            </a:r>
            <a:endParaRPr lang="en-US" dirty="0">
              <a:solidFill>
                <a:srgbClr val="FFFFFF"/>
              </a:solidFill>
              <a:latin typeface="+mn-lt"/>
              <a:cs typeface="Times New Roman" panose="02020603050405020304" pitchFamily="18" charset="0"/>
            </a:endParaRPr>
          </a:p>
        </p:txBody>
      </p:sp>
      <p:sp>
        <p:nvSpPr>
          <p:cNvPr id="3" name="Subtitle 2">
            <a:extLst>
              <a:ext uri="{FF2B5EF4-FFF2-40B4-BE49-F238E27FC236}">
                <a16:creationId xmlns:a16="http://schemas.microsoft.com/office/drawing/2014/main" id="{A0800C29-9DD3-467C-9B23-A24057398382}"/>
              </a:ext>
            </a:extLst>
          </p:cNvPr>
          <p:cNvSpPr>
            <a:spLocks noGrp="1"/>
          </p:cNvSpPr>
          <p:nvPr>
            <p:ph type="subTitle" idx="1"/>
          </p:nvPr>
        </p:nvSpPr>
        <p:spPr>
          <a:xfrm>
            <a:off x="1524000" y="4159404"/>
            <a:ext cx="9144000" cy="1098395"/>
          </a:xfrm>
        </p:spPr>
        <p:txBody>
          <a:bodyPr>
            <a:normAutofit/>
          </a:bodyPr>
          <a:lstStyle/>
          <a:p>
            <a:r>
              <a:rPr lang="en-US" dirty="0">
                <a:solidFill>
                  <a:srgbClr val="FFFFFF"/>
                </a:solidFill>
              </a:rPr>
              <a:t>Stephanie Martinez</a:t>
            </a:r>
          </a:p>
        </p:txBody>
      </p:sp>
    </p:spTree>
    <p:extLst>
      <p:ext uri="{BB962C8B-B14F-4D97-AF65-F5344CB8AC3E}">
        <p14:creationId xmlns:p14="http://schemas.microsoft.com/office/powerpoint/2010/main" val="5933966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C18E87A8-A14B-4C1B-A07D-5C17C45F9E8D}"/>
              </a:ext>
            </a:extLst>
          </p:cNvPr>
          <p:cNvPicPr>
            <a:picLocks noChangeAspect="1"/>
          </p:cNvPicPr>
          <p:nvPr/>
        </p:nvPicPr>
        <p:blipFill rotWithShape="1">
          <a:blip r:embed="rId2">
            <a:alphaModFix amt="35000"/>
          </a:blip>
          <a:srcRect t="7810" b="7921"/>
          <a:stretch/>
        </p:blipFill>
        <p:spPr>
          <a:xfrm>
            <a:off x="20" y="10"/>
            <a:ext cx="12191980" cy="6857990"/>
          </a:xfrm>
          <a:prstGeom prst="rect">
            <a:avLst/>
          </a:prstGeom>
        </p:spPr>
      </p:pic>
      <p:sp>
        <p:nvSpPr>
          <p:cNvPr id="2" name="Title 1">
            <a:extLst>
              <a:ext uri="{FF2B5EF4-FFF2-40B4-BE49-F238E27FC236}">
                <a16:creationId xmlns:a16="http://schemas.microsoft.com/office/drawing/2014/main" id="{7D778C91-DBAA-4365-B035-07EFBB9FED46}"/>
              </a:ext>
            </a:extLst>
          </p:cNvPr>
          <p:cNvSpPr>
            <a:spLocks noGrp="1"/>
          </p:cNvSpPr>
          <p:nvPr>
            <p:ph type="title"/>
          </p:nvPr>
        </p:nvSpPr>
        <p:spPr>
          <a:xfrm>
            <a:off x="838200" y="365125"/>
            <a:ext cx="10515600" cy="1325563"/>
          </a:xfrm>
        </p:spPr>
        <p:txBody>
          <a:bodyPr>
            <a:normAutofit/>
          </a:bodyPr>
          <a:lstStyle/>
          <a:p>
            <a:r>
              <a:rPr lang="en-US" sz="5400" dirty="0">
                <a:solidFill>
                  <a:srgbClr val="FFFFFF"/>
                </a:solidFill>
              </a:rPr>
              <a:t>Introductions</a:t>
            </a:r>
          </a:p>
        </p:txBody>
      </p:sp>
      <p:graphicFrame>
        <p:nvGraphicFramePr>
          <p:cNvPr id="5" name="Content Placeholder 2">
            <a:extLst>
              <a:ext uri="{FF2B5EF4-FFF2-40B4-BE49-F238E27FC236}">
                <a16:creationId xmlns:a16="http://schemas.microsoft.com/office/drawing/2014/main" id="{D2E26282-724C-4372-B439-34080D14542B}"/>
              </a:ext>
            </a:extLst>
          </p:cNvPr>
          <p:cNvGraphicFramePr>
            <a:graphicFrameLocks noGrp="1"/>
          </p:cNvGraphicFramePr>
          <p:nvPr>
            <p:ph idx="1"/>
            <p:extLst>
              <p:ext uri="{D42A27DB-BD31-4B8C-83A1-F6EECF244321}">
                <p14:modId xmlns:p14="http://schemas.microsoft.com/office/powerpoint/2010/main" val="340034942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88781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BA530-87AE-4627-9A3B-867D471FAACE}"/>
              </a:ext>
            </a:extLst>
          </p:cNvPr>
          <p:cNvSpPr>
            <a:spLocks noGrp="1"/>
          </p:cNvSpPr>
          <p:nvPr>
            <p:ph type="title"/>
          </p:nvPr>
        </p:nvSpPr>
        <p:spPr/>
        <p:txBody>
          <a:bodyPr>
            <a:normAutofit/>
          </a:bodyPr>
          <a:lstStyle/>
          <a:p>
            <a:r>
              <a:rPr lang="en-US" sz="5400" dirty="0"/>
              <a:t>Goals</a:t>
            </a:r>
          </a:p>
        </p:txBody>
      </p:sp>
      <p:sp>
        <p:nvSpPr>
          <p:cNvPr id="3" name="Content Placeholder 2">
            <a:extLst>
              <a:ext uri="{FF2B5EF4-FFF2-40B4-BE49-F238E27FC236}">
                <a16:creationId xmlns:a16="http://schemas.microsoft.com/office/drawing/2014/main" id="{F261E9D8-602B-4DD5-9854-FE8CEF6F187B}"/>
              </a:ext>
            </a:extLst>
          </p:cNvPr>
          <p:cNvSpPr>
            <a:spLocks noGrp="1"/>
          </p:cNvSpPr>
          <p:nvPr>
            <p:ph idx="1"/>
          </p:nvPr>
        </p:nvSpPr>
        <p:spPr/>
        <p:txBody>
          <a:bodyPr/>
          <a:lstStyle/>
          <a:p>
            <a:r>
              <a:rPr lang="en-US" sz="3200" dirty="0"/>
              <a:t>Focusing and gaining understanding of a diverse range of scientific events, discoveries, and accomplishments.</a:t>
            </a:r>
          </a:p>
          <a:p>
            <a:endParaRPr lang="en-US" sz="3200" dirty="0"/>
          </a:p>
          <a:p>
            <a:endParaRPr lang="en-US" sz="3200" dirty="0"/>
          </a:p>
          <a:p>
            <a:r>
              <a:rPr lang="en-US" sz="3200" dirty="0"/>
              <a:t>Translating scientific details and technicalities into a generally comprehensive format for any general audience.</a:t>
            </a:r>
          </a:p>
          <a:p>
            <a:endParaRPr lang="en-US" dirty="0"/>
          </a:p>
        </p:txBody>
      </p:sp>
    </p:spTree>
    <p:extLst>
      <p:ext uri="{BB962C8B-B14F-4D97-AF65-F5344CB8AC3E}">
        <p14:creationId xmlns:p14="http://schemas.microsoft.com/office/powerpoint/2010/main" val="4108723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EAB43-46F3-4A3C-84DE-E89149CAAC84}"/>
              </a:ext>
            </a:extLst>
          </p:cNvPr>
          <p:cNvSpPr>
            <a:spLocks noGrp="1"/>
          </p:cNvSpPr>
          <p:nvPr>
            <p:ph type="title"/>
          </p:nvPr>
        </p:nvSpPr>
        <p:spPr/>
        <p:txBody>
          <a:bodyPr>
            <a:normAutofit/>
          </a:bodyPr>
          <a:lstStyle/>
          <a:p>
            <a:r>
              <a:rPr lang="en-US" sz="5400" dirty="0"/>
              <a:t>Initial Publication</a:t>
            </a:r>
          </a:p>
        </p:txBody>
      </p:sp>
      <p:sp>
        <p:nvSpPr>
          <p:cNvPr id="3" name="Content Placeholder 2">
            <a:extLst>
              <a:ext uri="{FF2B5EF4-FFF2-40B4-BE49-F238E27FC236}">
                <a16:creationId xmlns:a16="http://schemas.microsoft.com/office/drawing/2014/main" id="{C5AEB760-CA15-4E35-A2D9-22E689510FBE}"/>
              </a:ext>
            </a:extLst>
          </p:cNvPr>
          <p:cNvSpPr>
            <a:spLocks noGrp="1"/>
          </p:cNvSpPr>
          <p:nvPr>
            <p:ph idx="1"/>
          </p:nvPr>
        </p:nvSpPr>
        <p:spPr>
          <a:xfrm>
            <a:off x="838200" y="1825398"/>
            <a:ext cx="10515600" cy="4667477"/>
          </a:xfrm>
        </p:spPr>
        <p:txBody>
          <a:bodyPr>
            <a:normAutofit lnSpcReduction="10000"/>
          </a:bodyPr>
          <a:lstStyle/>
          <a:p>
            <a:r>
              <a:rPr lang="en-US" dirty="0"/>
              <a:t>First publication through the internship featured two articles.</a:t>
            </a:r>
          </a:p>
          <a:p>
            <a:endParaRPr lang="en-US" dirty="0"/>
          </a:p>
          <a:p>
            <a:r>
              <a:rPr lang="en-US" dirty="0"/>
              <a:t>One of the articles featured details and highlights of the Flagstaff Festival of Science.</a:t>
            </a:r>
          </a:p>
          <a:p>
            <a:endParaRPr lang="en-US" dirty="0"/>
          </a:p>
          <a:p>
            <a:r>
              <a:rPr lang="en-US" dirty="0"/>
              <a:t>The other article focused more on the specific keynote presentation, given by paleontologist Dr. Christa Sadler.</a:t>
            </a:r>
          </a:p>
          <a:p>
            <a:endParaRPr lang="en-US" dirty="0"/>
          </a:p>
          <a:p>
            <a:r>
              <a:rPr lang="en-US" dirty="0"/>
              <a:t>In her presentation, Dr. Sadler herself mentions the importance of science writing. </a:t>
            </a:r>
          </a:p>
          <a:p>
            <a:endParaRPr lang="en-US" dirty="0"/>
          </a:p>
        </p:txBody>
      </p:sp>
    </p:spTree>
    <p:extLst>
      <p:ext uri="{BB962C8B-B14F-4D97-AF65-F5344CB8AC3E}">
        <p14:creationId xmlns:p14="http://schemas.microsoft.com/office/powerpoint/2010/main" val="1900396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F56AB4-3654-4004-AA4A-15C8D0F98103}"/>
              </a:ext>
            </a:extLst>
          </p:cNvPr>
          <p:cNvSpPr>
            <a:spLocks noGrp="1"/>
          </p:cNvSpPr>
          <p:nvPr>
            <p:ph idx="1"/>
          </p:nvPr>
        </p:nvSpPr>
        <p:spPr>
          <a:xfrm>
            <a:off x="838200" y="512640"/>
            <a:ext cx="10515600" cy="4262560"/>
          </a:xfrm>
        </p:spPr>
        <p:txBody>
          <a:bodyPr>
            <a:normAutofit/>
          </a:bodyPr>
          <a:lstStyle/>
          <a:p>
            <a:pPr marL="0" indent="0">
              <a:buNone/>
            </a:pPr>
            <a:r>
              <a:rPr lang="en-US" sz="3600" b="1" i="1" dirty="0">
                <a:latin typeface="+mj-lt"/>
              </a:rPr>
              <a:t>“I think writing is just really incredibly important. Reading and writing go together. If you’re reading all of this information about your particular science, then that informs your writing and vice versa. People think there’s not a connection between the two. That if you’re a scientist you’re just doing math and working with test tubes. But writing is always incredibly important to be able to communicate your science.”</a:t>
            </a:r>
          </a:p>
        </p:txBody>
      </p:sp>
      <p:sp>
        <p:nvSpPr>
          <p:cNvPr id="4" name="Content Placeholder 2">
            <a:extLst>
              <a:ext uri="{FF2B5EF4-FFF2-40B4-BE49-F238E27FC236}">
                <a16:creationId xmlns:a16="http://schemas.microsoft.com/office/drawing/2014/main" id="{7DB0E64A-E738-4BB2-B3CE-86CFBF142704}"/>
              </a:ext>
            </a:extLst>
          </p:cNvPr>
          <p:cNvSpPr txBox="1">
            <a:spLocks/>
          </p:cNvSpPr>
          <p:nvPr/>
        </p:nvSpPr>
        <p:spPr>
          <a:xfrm>
            <a:off x="5879123" y="4923692"/>
            <a:ext cx="5257800" cy="142166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4800" b="1" dirty="0"/>
              <a:t>- Dr. Christa Sadler</a:t>
            </a:r>
          </a:p>
        </p:txBody>
      </p:sp>
    </p:spTree>
    <p:extLst>
      <p:ext uri="{BB962C8B-B14F-4D97-AF65-F5344CB8AC3E}">
        <p14:creationId xmlns:p14="http://schemas.microsoft.com/office/powerpoint/2010/main" val="1251786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9B417-D04E-407B-AF0E-D3EC228B9223}"/>
              </a:ext>
            </a:extLst>
          </p:cNvPr>
          <p:cNvSpPr>
            <a:spLocks noGrp="1"/>
          </p:cNvSpPr>
          <p:nvPr>
            <p:ph type="title"/>
          </p:nvPr>
        </p:nvSpPr>
        <p:spPr/>
        <p:txBody>
          <a:bodyPr>
            <a:normAutofit/>
          </a:bodyPr>
          <a:lstStyle/>
          <a:p>
            <a:r>
              <a:rPr lang="en-US" sz="5400" dirty="0"/>
              <a:t>Diversity in Subjects	</a:t>
            </a:r>
          </a:p>
        </p:txBody>
      </p:sp>
      <p:sp>
        <p:nvSpPr>
          <p:cNvPr id="3" name="Content Placeholder 2">
            <a:extLst>
              <a:ext uri="{FF2B5EF4-FFF2-40B4-BE49-F238E27FC236}">
                <a16:creationId xmlns:a16="http://schemas.microsoft.com/office/drawing/2014/main" id="{241C8F7F-C856-41D4-9816-802D03FDDD0A}"/>
              </a:ext>
            </a:extLst>
          </p:cNvPr>
          <p:cNvSpPr>
            <a:spLocks noGrp="1"/>
          </p:cNvSpPr>
          <p:nvPr>
            <p:ph idx="1"/>
          </p:nvPr>
        </p:nvSpPr>
        <p:spPr/>
        <p:txBody>
          <a:bodyPr/>
          <a:lstStyle/>
          <a:p>
            <a:pPr marL="0" indent="0">
              <a:buNone/>
            </a:pPr>
            <a:r>
              <a:rPr lang="en-US" sz="3600" dirty="0"/>
              <a:t>Other topics covered among my articles include the following:</a:t>
            </a:r>
          </a:p>
          <a:p>
            <a:pPr marL="0" indent="0">
              <a:buNone/>
            </a:pPr>
            <a:endParaRPr lang="en-US" dirty="0"/>
          </a:p>
          <a:p>
            <a:r>
              <a:rPr lang="en-US" dirty="0"/>
              <a:t>Monthly Astronomy Events</a:t>
            </a:r>
          </a:p>
          <a:p>
            <a:endParaRPr lang="en-US" dirty="0"/>
          </a:p>
          <a:p>
            <a:r>
              <a:rPr lang="en-US" dirty="0"/>
              <a:t>Mars Rover Landing</a:t>
            </a:r>
          </a:p>
          <a:p>
            <a:endParaRPr lang="en-US" dirty="0"/>
          </a:p>
          <a:p>
            <a:r>
              <a:rPr lang="en-US" dirty="0"/>
              <a:t>Research work among local scientists</a:t>
            </a:r>
          </a:p>
          <a:p>
            <a:endParaRPr lang="en-US" dirty="0"/>
          </a:p>
        </p:txBody>
      </p:sp>
    </p:spTree>
    <p:extLst>
      <p:ext uri="{BB962C8B-B14F-4D97-AF65-F5344CB8AC3E}">
        <p14:creationId xmlns:p14="http://schemas.microsoft.com/office/powerpoint/2010/main" val="390694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5E9E6-DA1B-4BB4-B68D-C43002F58D71}"/>
              </a:ext>
            </a:extLst>
          </p:cNvPr>
          <p:cNvSpPr>
            <a:spLocks noGrp="1"/>
          </p:cNvSpPr>
          <p:nvPr>
            <p:ph type="title"/>
          </p:nvPr>
        </p:nvSpPr>
        <p:spPr/>
        <p:txBody>
          <a:bodyPr>
            <a:normAutofit/>
          </a:bodyPr>
          <a:lstStyle/>
          <a:p>
            <a:r>
              <a:rPr lang="en-US" sz="5400" dirty="0"/>
              <a:t>Why Science Writing is Important</a:t>
            </a:r>
          </a:p>
        </p:txBody>
      </p:sp>
      <p:sp>
        <p:nvSpPr>
          <p:cNvPr id="3" name="Content Placeholder 2">
            <a:extLst>
              <a:ext uri="{FF2B5EF4-FFF2-40B4-BE49-F238E27FC236}">
                <a16:creationId xmlns:a16="http://schemas.microsoft.com/office/drawing/2014/main" id="{72901631-44C8-4968-A0EA-0199C7F62160}"/>
              </a:ext>
            </a:extLst>
          </p:cNvPr>
          <p:cNvSpPr>
            <a:spLocks noGrp="1"/>
          </p:cNvSpPr>
          <p:nvPr>
            <p:ph idx="1"/>
          </p:nvPr>
        </p:nvSpPr>
        <p:spPr>
          <a:xfrm>
            <a:off x="838200" y="1684949"/>
            <a:ext cx="10515600" cy="4667250"/>
          </a:xfrm>
        </p:spPr>
        <p:txBody>
          <a:bodyPr>
            <a:normAutofit/>
          </a:bodyPr>
          <a:lstStyle/>
          <a:p>
            <a:r>
              <a:rPr lang="en-US" dirty="0"/>
              <a:t>Provides additional support from both science enthusiasts, as well as the general public</a:t>
            </a:r>
          </a:p>
          <a:p>
            <a:r>
              <a:rPr lang="en-US" dirty="0"/>
              <a:t>Allows everyone and anyone to share in the joy of the latest scientific discoveries</a:t>
            </a:r>
          </a:p>
          <a:p>
            <a:r>
              <a:rPr lang="en-US" dirty="0"/>
              <a:t>What people know, and how much they understand it, greatly influences just how much support a project or discovery can obtain</a:t>
            </a:r>
          </a:p>
          <a:p>
            <a:r>
              <a:rPr lang="en-US" dirty="0"/>
              <a:t>Support can come in many forms including funding and resource availability.</a:t>
            </a:r>
          </a:p>
          <a:p>
            <a:r>
              <a:rPr lang="en-US" dirty="0"/>
              <a:t>Sharing knowledge can also be a form of working together to accomplish something.</a:t>
            </a:r>
          </a:p>
        </p:txBody>
      </p:sp>
    </p:spTree>
    <p:extLst>
      <p:ext uri="{BB962C8B-B14F-4D97-AF65-F5344CB8AC3E}">
        <p14:creationId xmlns:p14="http://schemas.microsoft.com/office/powerpoint/2010/main" val="3455450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BEE54-20A6-44AD-9007-A7A02D8C2294}"/>
              </a:ext>
            </a:extLst>
          </p:cNvPr>
          <p:cNvSpPr>
            <a:spLocks noGrp="1"/>
          </p:cNvSpPr>
          <p:nvPr>
            <p:ph type="title"/>
          </p:nvPr>
        </p:nvSpPr>
        <p:spPr/>
        <p:txBody>
          <a:bodyPr>
            <a:normAutofit/>
          </a:bodyPr>
          <a:lstStyle/>
          <a:p>
            <a:r>
              <a:rPr lang="en-US" sz="5400" dirty="0"/>
              <a:t>Conclusion</a:t>
            </a:r>
          </a:p>
        </p:txBody>
      </p:sp>
      <p:sp>
        <p:nvSpPr>
          <p:cNvPr id="3" name="Content Placeholder 2">
            <a:extLst>
              <a:ext uri="{FF2B5EF4-FFF2-40B4-BE49-F238E27FC236}">
                <a16:creationId xmlns:a16="http://schemas.microsoft.com/office/drawing/2014/main" id="{69A958F6-71B9-4220-BC9D-4FAC4969D799}"/>
              </a:ext>
            </a:extLst>
          </p:cNvPr>
          <p:cNvSpPr>
            <a:spLocks noGrp="1"/>
          </p:cNvSpPr>
          <p:nvPr>
            <p:ph idx="1"/>
          </p:nvPr>
        </p:nvSpPr>
        <p:spPr/>
        <p:txBody>
          <a:bodyPr>
            <a:normAutofit/>
          </a:bodyPr>
          <a:lstStyle/>
          <a:p>
            <a:pPr marL="0" indent="0" algn="ctr">
              <a:buNone/>
            </a:pPr>
            <a:r>
              <a:rPr lang="en-US" sz="4000" dirty="0"/>
              <a:t>The overall importance and impact of science writing does not come directly from the science itself, rather the ability to relay the marvels and incredibility of what scientists have learned and what they are in process of discovering. Through science writing, humankind can further progress in learning all that we can.</a:t>
            </a:r>
          </a:p>
        </p:txBody>
      </p:sp>
    </p:spTree>
    <p:extLst>
      <p:ext uri="{BB962C8B-B14F-4D97-AF65-F5344CB8AC3E}">
        <p14:creationId xmlns:p14="http://schemas.microsoft.com/office/powerpoint/2010/main" val="381755584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87</TotalTime>
  <Words>368</Words>
  <Application>Microsoft Office PowerPoint</Application>
  <PresentationFormat>Widescreen</PresentationFormat>
  <Paragraphs>36</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The Impact &amp; Importance of Science Writing</vt:lpstr>
      <vt:lpstr>Introductions</vt:lpstr>
      <vt:lpstr>Goals</vt:lpstr>
      <vt:lpstr>Initial Publication</vt:lpstr>
      <vt:lpstr>PowerPoint Presentation</vt:lpstr>
      <vt:lpstr>Diversity in Subjects </vt:lpstr>
      <vt:lpstr>Why Science Writing is Important</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Impact and Importance of Science Writing</dc:title>
  <dc:creator>Stephanie Martinez</dc:creator>
  <cp:lastModifiedBy>Stephanie Martinez</cp:lastModifiedBy>
  <cp:revision>5</cp:revision>
  <dcterms:created xsi:type="dcterms:W3CDTF">2021-04-02T22:32:23Z</dcterms:created>
  <dcterms:modified xsi:type="dcterms:W3CDTF">2021-04-02T23:59:50Z</dcterms:modified>
</cp:coreProperties>
</file>